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859" r:id="rId3"/>
    <p:sldId id="1070" r:id="rId4"/>
    <p:sldId id="1107" r:id="rId5"/>
    <p:sldId id="1071" r:id="rId6"/>
    <p:sldId id="1072" r:id="rId7"/>
    <p:sldId id="1108" r:id="rId8"/>
    <p:sldId id="1112" r:id="rId9"/>
    <p:sldId id="1109" r:id="rId10"/>
    <p:sldId id="1073" r:id="rId11"/>
    <p:sldId id="1076" r:id="rId12"/>
    <p:sldId id="1098" r:id="rId13"/>
    <p:sldId id="1099" r:id="rId14"/>
    <p:sldId id="1079" r:id="rId15"/>
    <p:sldId id="1080" r:id="rId16"/>
    <p:sldId id="1113" r:id="rId17"/>
    <p:sldId id="1085" r:id="rId18"/>
    <p:sldId id="1086" r:id="rId19"/>
    <p:sldId id="1102" r:id="rId20"/>
    <p:sldId id="1114" r:id="rId21"/>
    <p:sldId id="1117" r:id="rId22"/>
    <p:sldId id="1115" r:id="rId23"/>
    <p:sldId id="1116" r:id="rId24"/>
    <p:sldId id="1088" r:id="rId25"/>
    <p:sldId id="1089" r:id="rId26"/>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notesMaster" Target="notesMasters/notesMaster1.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image" Target="../media/image17.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2.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3.png"/></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1.png"/><Relationship Id="rId1" Type="http://schemas.openxmlformats.org/officeDocument/2006/relationships/image" Target="../media/image30.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3.png"/><Relationship Id="rId2" Type="http://schemas.openxmlformats.org/officeDocument/2006/relationships/image" Target="../media/image24.png"/><Relationship Id="rId1"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3.png"/><Relationship Id="rId1" Type="http://schemas.openxmlformats.org/officeDocument/2006/relationships/image" Target="../media/image29.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5.png"/><Relationship Id="rId1" Type="http://schemas.openxmlformats.org/officeDocument/2006/relationships/image" Target="../media/image34.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6.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24.png"/><Relationship Id="rId1" Type="http://schemas.openxmlformats.org/officeDocument/2006/relationships/image" Target="../media/image37.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9.png"/><Relationship Id="rId3" Type="http://schemas.openxmlformats.org/officeDocument/2006/relationships/image" Target="../media/image38.png"/><Relationship Id="rId2" Type="http://schemas.openxmlformats.org/officeDocument/2006/relationships/image" Target="../media/image40.png"/><Relationship Id="rId1" Type="http://schemas.openxmlformats.org/officeDocument/2006/relationships/image" Target="../media/image29.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第三章  交变电流</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磁场对通电导线的作用力</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2"/>
          <a:stretch>
            <a:fillRect/>
          </a:stretch>
        </p:blipFill>
        <p:spPr>
          <a:xfrm>
            <a:off x="474237" y="1637376"/>
            <a:ext cx="1053832" cy="370126"/>
          </a:xfrm>
          <a:prstGeom prst="rect">
            <a:avLst/>
          </a:prstGeom>
        </p:spPr>
      </p:pic>
      <p:sp>
        <p:nvSpPr>
          <p:cNvPr id="2" name="内容占位符 1"/>
          <p:cNvSpPr>
            <a:spLocks noGrp="1"/>
          </p:cNvSpPr>
          <p:nvPr>
            <p:ph idx="1"/>
          </p:nvPr>
        </p:nvSpPr>
        <p:spPr>
          <a:xfrm>
            <a:off x="360680" y="1484630"/>
            <a:ext cx="8709025" cy="3969385"/>
          </a:xfrm>
        </p:spPr>
        <p:txBody>
          <a:bodyPr wrap="square"/>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交变电流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的产生及变化规律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产生</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条件</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匀强磁场中，闭合线圈绕垂直于磁场方向的轴匀速转动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过程分析</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所示为线圈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在磁场中绕轴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转动时的截面图，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两条边切割磁感线，产生电动势，线圈中就有了电流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或者说穿过线圈的磁通量发生变化而产生了感应电流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f285.jpg" descr="id:2147492369;FounderCES"/>
          <p:cNvPicPr/>
          <p:nvPr/>
        </p:nvPicPr>
        <p:blipFill>
          <a:blip r:embed="rId3"/>
          <a:stretch>
            <a:fillRect/>
          </a:stretch>
        </p:blipFill>
        <p:spPr>
          <a:xfrm>
            <a:off x="9335566" y="2852936"/>
            <a:ext cx="1888152" cy="1991191"/>
          </a:xfrm>
          <a:prstGeom prst="rect">
            <a:avLst/>
          </a:prstGeom>
        </p:spPr>
      </p:pic>
      <p:sp>
        <p:nvSpPr>
          <p:cNvPr id="7" name="矩形 6"/>
          <p:cNvSpPr/>
          <p:nvPr/>
        </p:nvSpPr>
        <p:spPr>
          <a:xfrm>
            <a:off x="9911630" y="4837574"/>
            <a:ext cx="958917"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图</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a</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663934"/>
          </a:xfrm>
        </p:spPr>
        <p:txBody>
          <a:bodyPr/>
          <a:lstStyle/>
          <a:p>
            <a:pPr indent="612140"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具体分析如图</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所示，当线圈转动到图甲所示位置时，线圈不切割磁感线，线圈中无电流；当线圈转动到图乙所示位置时，</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CD</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两边垂直切割磁感线，线圈中有电流，且电流从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端流入；线圈在图丙所示位置时，线圈不切割磁感线，线圈中无电流；线圈在图丁所示位置时，电流从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端流出，这说明电流方向发生了改变；线圈在图戊所示位置同在图甲所示位置</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线圈这样转动下去，就在线圈中产生了交变电流</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f286.jpg" descr="id:2147492376;FounderCES"/>
          <p:cNvPicPr/>
          <p:nvPr/>
        </p:nvPicPr>
        <p:blipFill>
          <a:blip r:embed="rId1"/>
          <a:stretch>
            <a:fillRect/>
          </a:stretch>
        </p:blipFill>
        <p:spPr>
          <a:xfrm>
            <a:off x="2926854" y="3573016"/>
            <a:ext cx="6336704" cy="1985450"/>
          </a:xfrm>
          <a:prstGeom prst="rect">
            <a:avLst/>
          </a:prstGeom>
        </p:spPr>
      </p:pic>
      <p:sp>
        <p:nvSpPr>
          <p:cNvPr id="5" name="矩形 4"/>
          <p:cNvSpPr/>
          <p:nvPr/>
        </p:nvSpPr>
        <p:spPr>
          <a:xfrm>
            <a:off x="5615503" y="5589240"/>
            <a:ext cx="976549"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图</a:t>
            </a: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b</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4609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理论推导</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线圈平面从中性面开始转动，如图所示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经过时间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线圈转过的角度为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边的线速度跟磁感线方向的夹角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边转动的线速度大小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𝑨𝑫</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边产生的感应电动势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设线圈面积为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BL</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𝑩𝑺</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整个线圈产生的感应电动势为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BSω</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，若线圈为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匝，则</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NBSω</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ωt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46090"/>
              </a:xfrm>
              <a:blipFill rotWithShape="1">
                <a:blip r:embed="rId1"/>
                <a:stretch>
                  <a:fillRect l="-2" t="-11" r="1" b="11"/>
                </a:stretch>
              </a:blipFill>
            </p:spPr>
            <p:txBody>
              <a:bodyPr/>
              <a:lstStyle/>
              <a:p>
                <a:r>
                  <a:rPr lang="zh-CN" altLang="en-US">
                    <a:noFill/>
                  </a:rPr>
                  <a:t> </a:t>
                </a:r>
              </a:p>
            </p:txBody>
          </p:sp>
        </mc:Fallback>
      </mc:AlternateContent>
      <p:pic>
        <p:nvPicPr>
          <p:cNvPr id="3" name="mjbxb82.jpg" descr="id:2147492383;FounderCES"/>
          <p:cNvPicPr/>
          <p:nvPr/>
        </p:nvPicPr>
        <p:blipFill>
          <a:blip r:embed="rId2"/>
          <a:stretch>
            <a:fillRect/>
          </a:stretch>
        </p:blipFill>
        <p:spPr>
          <a:xfrm>
            <a:off x="7175326" y="1556792"/>
            <a:ext cx="2592288" cy="231341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935;FounderCES"/>
          <p:cNvPicPr/>
          <p:nvPr/>
        </p:nvPicPr>
        <p:blipFill>
          <a:blip r:embed="rId1"/>
          <a:stretch>
            <a:fillRect/>
          </a:stretch>
        </p:blipFill>
        <p:spPr>
          <a:xfrm>
            <a:off x="459920" y="927382"/>
            <a:ext cx="1047040" cy="337713"/>
          </a:xfrm>
          <a:prstGeom prst="rect">
            <a:avLst/>
          </a:prstGeom>
        </p:spPr>
      </p:pic>
      <p:pic>
        <p:nvPicPr>
          <p:cNvPr id="4" name="24答案.eps" descr="id:2147489956;FounderCES"/>
          <p:cNvPicPr/>
          <p:nvPr/>
        </p:nvPicPr>
        <p:blipFill>
          <a:blip r:embed="rId2"/>
          <a:stretch>
            <a:fillRect/>
          </a:stretch>
        </p:blipFill>
        <p:spPr>
          <a:xfrm>
            <a:off x="487861" y="5885829"/>
            <a:ext cx="782809" cy="279475"/>
          </a:xfrm>
          <a:prstGeom prst="rect">
            <a:avLst/>
          </a:prstGeom>
        </p:spPr>
      </p:pic>
      <p:sp>
        <p:nvSpPr>
          <p:cNvPr id="5" name="矩形 4"/>
          <p:cNvSpPr/>
          <p:nvPr/>
        </p:nvSpPr>
        <p:spPr>
          <a:xfrm>
            <a:off x="1568033" y="5805264"/>
            <a:ext cx="407484" cy="461665"/>
          </a:xfrm>
          <a:prstGeom prst="rect">
            <a:avLst/>
          </a:prstGeom>
        </p:spPr>
        <p:txBody>
          <a:bodyPr wrap="none">
            <a:spAutoFit/>
          </a:bodyPr>
          <a:lstStyle/>
          <a:p>
            <a:r>
              <a:rPr lang="en-US" altLang="zh-CN" sz="2400" dirty="0">
                <a:solidFill>
                  <a:srgbClr val="000000"/>
                </a:solidFill>
              </a:rPr>
              <a:t>C</a:t>
            </a:r>
            <a:endParaRPr lang="zh-CN" altLang="en-US" sz="2400" dirty="0"/>
          </a:p>
        </p:txBody>
      </p:sp>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图所示，甲→乙→丙→丁过程是交流发电机发电的示意图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当线圈转到图甲所示位置时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线圈平面与磁感线垂直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磁通量变化率最大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从图乙所示位置开始计时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线圈中电流</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变化的关系是</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当线圈转到图丙所示位置时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且感应电流方向将要改变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当线圈转到图丁所示位置时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感应电动势最小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边感应电流方向为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djy481.jpg" descr="id:2147492397;FounderCES"/>
          <p:cNvPicPr/>
          <p:nvPr/>
        </p:nvPicPr>
        <p:blipFill>
          <a:blip r:embed="rId3"/>
          <a:stretch>
            <a:fillRect/>
          </a:stretch>
        </p:blipFill>
        <p:spPr>
          <a:xfrm>
            <a:off x="1468018" y="1916832"/>
            <a:ext cx="1435966" cy="1299536"/>
          </a:xfrm>
          <a:prstGeom prst="rect">
            <a:avLst/>
          </a:prstGeom>
        </p:spPr>
      </p:pic>
      <p:pic>
        <p:nvPicPr>
          <p:cNvPr id="7" name="djy482.jpg" descr="id:2147492404;FounderCES"/>
          <p:cNvPicPr/>
          <p:nvPr/>
        </p:nvPicPr>
        <p:blipFill>
          <a:blip r:embed="rId4"/>
          <a:stretch>
            <a:fillRect/>
          </a:stretch>
        </p:blipFill>
        <p:spPr>
          <a:xfrm>
            <a:off x="4009101" y="1957702"/>
            <a:ext cx="1438033" cy="1223741"/>
          </a:xfrm>
          <a:prstGeom prst="rect">
            <a:avLst/>
          </a:prstGeom>
        </p:spPr>
      </p:pic>
      <p:pic>
        <p:nvPicPr>
          <p:cNvPr id="8" name="djy483.jpg" descr="id:2147492411;FounderCES"/>
          <p:cNvPicPr/>
          <p:nvPr/>
        </p:nvPicPr>
        <p:blipFill>
          <a:blip r:embed="rId5"/>
          <a:stretch>
            <a:fillRect/>
          </a:stretch>
        </p:blipFill>
        <p:spPr>
          <a:xfrm>
            <a:off x="6313357" y="1922033"/>
            <a:ext cx="1438033" cy="1289889"/>
          </a:xfrm>
          <a:prstGeom prst="rect">
            <a:avLst/>
          </a:prstGeom>
        </p:spPr>
      </p:pic>
      <p:pic>
        <p:nvPicPr>
          <p:cNvPr id="9" name="djy484.jpg" descr="id:2147492418;FounderCES"/>
          <p:cNvPicPr/>
          <p:nvPr/>
        </p:nvPicPr>
        <p:blipFill>
          <a:blip r:embed="rId6"/>
          <a:stretch>
            <a:fillRect/>
          </a:stretch>
        </p:blipFill>
        <p:spPr>
          <a:xfrm>
            <a:off x="8689621" y="1957702"/>
            <a:ext cx="1438033" cy="1223741"/>
          </a:xfrm>
          <a:prstGeom prst="rect">
            <a:avLst/>
          </a:prstGeom>
        </p:spPr>
      </p:pic>
      <p:sp>
        <p:nvSpPr>
          <p:cNvPr id="11" name="矩形 10"/>
          <p:cNvSpPr/>
          <p:nvPr/>
        </p:nvSpPr>
        <p:spPr>
          <a:xfrm>
            <a:off x="1949290" y="3068960"/>
            <a:ext cx="8466396" cy="646331"/>
          </a:xfrm>
          <a:prstGeom prst="rect">
            <a:avLst/>
          </a:prstGeom>
        </p:spPr>
        <p:txBody>
          <a:bodyPr wrap="square">
            <a:spAutoFit/>
          </a:bodyPr>
          <a:lstStyle/>
          <a:p>
            <a:pP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甲</a:t>
            </a:r>
            <a:r>
              <a:rPr lang="zh-CN"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丙</a:t>
            </a:r>
            <a:r>
              <a:rPr lang="en-US"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丁</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949;FounderCES"/>
          <p:cNvPicPr/>
          <p:nvPr/>
        </p:nvPicPr>
        <p:blipFill>
          <a:blip r:embed="rId1"/>
          <a:stretch>
            <a:fillRect/>
          </a:stretch>
        </p:blipFill>
        <p:spPr>
          <a:xfrm>
            <a:off x="497192" y="959014"/>
            <a:ext cx="826824" cy="295189"/>
          </a:xfrm>
          <a:prstGeom prst="rect">
            <a:avLst/>
          </a:prstGeom>
        </p:spPr>
      </p:pic>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线圈转到图甲所示位置时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线圈平面与磁感线垂直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磁通量最大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但是此时线圈平面与中性面重合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产生的感应电流大小为零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即磁通量的变化率为零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从图乙所示位置开始计时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该位置与中性面垂直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此时线圈中产生的感应电流最大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故线圈中电流</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随时间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变化的关系是</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当线圈转到图丙所示位置时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该位置是线圈的中性面位置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此时感应电流最小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且感应电流方向将要改变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当线圈转到图丁所示位置时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线圈的磁通量变化率最大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感应电动势最大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由右手定则可知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边感应电流方向为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djy481.jpg" descr="id:2147492397;FounderCES"/>
          <p:cNvPicPr/>
          <p:nvPr/>
        </p:nvPicPr>
        <p:blipFill>
          <a:blip r:embed="rId2"/>
          <a:stretch>
            <a:fillRect/>
          </a:stretch>
        </p:blipFill>
        <p:spPr>
          <a:xfrm>
            <a:off x="1468018" y="4654877"/>
            <a:ext cx="1435966" cy="1299536"/>
          </a:xfrm>
          <a:prstGeom prst="rect">
            <a:avLst/>
          </a:prstGeom>
        </p:spPr>
      </p:pic>
      <p:pic>
        <p:nvPicPr>
          <p:cNvPr id="5" name="djy482.jpg" descr="id:2147492404;FounderCES"/>
          <p:cNvPicPr/>
          <p:nvPr/>
        </p:nvPicPr>
        <p:blipFill>
          <a:blip r:embed="rId3"/>
          <a:stretch>
            <a:fillRect/>
          </a:stretch>
        </p:blipFill>
        <p:spPr>
          <a:xfrm>
            <a:off x="4009101" y="4695747"/>
            <a:ext cx="1438033" cy="1223741"/>
          </a:xfrm>
          <a:prstGeom prst="rect">
            <a:avLst/>
          </a:prstGeom>
        </p:spPr>
      </p:pic>
      <p:pic>
        <p:nvPicPr>
          <p:cNvPr id="6" name="djy483.jpg" descr="id:2147492411;FounderCES"/>
          <p:cNvPicPr/>
          <p:nvPr/>
        </p:nvPicPr>
        <p:blipFill>
          <a:blip r:embed="rId4"/>
          <a:stretch>
            <a:fillRect/>
          </a:stretch>
        </p:blipFill>
        <p:spPr>
          <a:xfrm>
            <a:off x="6313357" y="4660078"/>
            <a:ext cx="1438033" cy="1289889"/>
          </a:xfrm>
          <a:prstGeom prst="rect">
            <a:avLst/>
          </a:prstGeom>
        </p:spPr>
      </p:pic>
      <p:pic>
        <p:nvPicPr>
          <p:cNvPr id="7" name="djy484.jpg" descr="id:2147492418;FounderCES"/>
          <p:cNvPicPr/>
          <p:nvPr/>
        </p:nvPicPr>
        <p:blipFill>
          <a:blip r:embed="rId5"/>
          <a:stretch>
            <a:fillRect/>
          </a:stretch>
        </p:blipFill>
        <p:spPr>
          <a:xfrm>
            <a:off x="8689621" y="4695747"/>
            <a:ext cx="1438033" cy="1223741"/>
          </a:xfrm>
          <a:prstGeom prst="rect">
            <a:avLst/>
          </a:prstGeom>
        </p:spPr>
      </p:pic>
      <p:sp>
        <p:nvSpPr>
          <p:cNvPr id="8" name="矩形 7"/>
          <p:cNvSpPr/>
          <p:nvPr/>
        </p:nvSpPr>
        <p:spPr>
          <a:xfrm>
            <a:off x="1949290" y="5807005"/>
            <a:ext cx="8466396" cy="646331"/>
          </a:xfrm>
          <a:prstGeom prst="rect">
            <a:avLst/>
          </a:prstGeom>
        </p:spPr>
        <p:txBody>
          <a:bodyPr wrap="square">
            <a:spAutoFit/>
          </a:bodyPr>
          <a:lstStyle/>
          <a:p>
            <a:pP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甲</a:t>
            </a:r>
            <a:r>
              <a:rPr lang="zh-CN"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丙</a:t>
            </a:r>
            <a:r>
              <a:rPr lang="en-US"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丁</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7" name="内容占位符 1"/>
              <p:cNvSpPr txBox="1"/>
              <p:nvPr/>
            </p:nvSpPr>
            <p:spPr bwMode="auto">
              <a:xfrm>
                <a:off x="360854" y="980728"/>
                <a:ext cx="11485848" cy="4460452"/>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在匀强磁场中转动问题的分析方法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分析线圈在不同时刻的位置及穿过它的磁通量、磁通量的变化率情况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利用右手定则或楞次定律确定感应电流的方向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搞清两个特殊位置的特点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线圈平面与中性面重合时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电流方向将发生改变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线圈平面与中性面垂直时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电流方向不变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7" name="内容占位符 1"/>
              <p:cNvSpPr txBox="1">
                <a:spLocks noRot="1" noChangeAspect="1" noMove="1" noResize="1" noEditPoints="1" noAdjustHandles="1" noChangeArrowheads="1" noChangeShapeType="1" noTextEdit="1"/>
              </p:cNvSpPr>
              <p:nvPr/>
            </p:nvSpPr>
            <p:spPr bwMode="auto">
              <a:xfrm>
                <a:off x="360854" y="980728"/>
                <a:ext cx="11485848" cy="4460452"/>
              </a:xfrm>
              <a:prstGeom prst="rect">
                <a:avLst/>
              </a:prstGeom>
              <a:blipFill rotWithShape="1">
                <a:blip r:embed="rId1"/>
                <a:stretch>
                  <a:fillRect l="-2" t="-6" r="1" b="11"/>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4" name="顿有所悟.eps" descr="id:2147492439;FounderCES"/>
          <p:cNvPicPr/>
          <p:nvPr/>
        </p:nvPicPr>
        <p:blipFill>
          <a:blip r:embed="rId2"/>
          <a:stretch>
            <a:fillRect/>
          </a:stretch>
        </p:blipFill>
        <p:spPr>
          <a:xfrm>
            <a:off x="569252" y="1115413"/>
            <a:ext cx="1721212" cy="37767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交流发电机的原理图如图所示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单匝矩形线圈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置于匀强磁场中，绕过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中点的轴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以恒定角速度旋转，轴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与磁场垂直，矩形线圈通过滑环与理想交流电流表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、定值电阻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串联</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线圈平面与磁场垂直时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交流电流表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的示数最小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线圈平面与磁场平行时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流经定值电阻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的电流最大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线圈平面与磁场垂直时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通过线圈的磁通量变化率最大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线圈平面与磁场平行时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通过线圈的磁通量最大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27382"/>
            <a:ext cx="1032891" cy="333149"/>
          </a:xfrm>
          <a:prstGeom prst="rect">
            <a:avLst/>
          </a:prstGeom>
        </p:spPr>
      </p:pic>
      <p:pic>
        <p:nvPicPr>
          <p:cNvPr id="4" name="24答案.eps" descr="id:2147489956;FounderCES"/>
          <p:cNvPicPr/>
          <p:nvPr/>
        </p:nvPicPr>
        <p:blipFill>
          <a:blip r:embed="rId2"/>
          <a:stretch>
            <a:fillRect/>
          </a:stretch>
        </p:blipFill>
        <p:spPr>
          <a:xfrm>
            <a:off x="478530" y="4755098"/>
            <a:ext cx="826824" cy="295189"/>
          </a:xfrm>
          <a:prstGeom prst="rect">
            <a:avLst/>
          </a:prstGeom>
        </p:spPr>
      </p:pic>
      <p:sp>
        <p:nvSpPr>
          <p:cNvPr id="5" name="矩形 4"/>
          <p:cNvSpPr/>
          <p:nvPr/>
        </p:nvSpPr>
        <p:spPr>
          <a:xfrm>
            <a:off x="1534446" y="4653136"/>
            <a:ext cx="389850" cy="461665"/>
          </a:xfrm>
          <a:prstGeom prst="rect">
            <a:avLst/>
          </a:prstGeom>
        </p:spPr>
        <p:txBody>
          <a:bodyPr wrap="none">
            <a:spAutoFit/>
          </a:bodyPr>
          <a:lstStyle/>
          <a:p>
            <a:r>
              <a:rPr lang="en-US" altLang="zh-CN" sz="2400" dirty="0">
                <a:solidFill>
                  <a:srgbClr val="000000"/>
                </a:solidFill>
              </a:rPr>
              <a:t>B</a:t>
            </a:r>
            <a:endParaRPr lang="zh-CN" altLang="en-US" sz="2400" dirty="0"/>
          </a:p>
        </p:txBody>
      </p:sp>
      <p:pic>
        <p:nvPicPr>
          <p:cNvPr id="6" name="qw2.jpg" descr="id:2147492453;FounderCES"/>
          <p:cNvPicPr/>
          <p:nvPr/>
        </p:nvPicPr>
        <p:blipFill>
          <a:blip r:embed="rId3"/>
          <a:stretch>
            <a:fillRect/>
          </a:stretch>
        </p:blipFill>
        <p:spPr>
          <a:xfrm>
            <a:off x="8768074" y="2494777"/>
            <a:ext cx="2007652" cy="251839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23824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交流</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电流表显示的是交变电流的有效值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不随线圈的转动而变化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线圈平面与磁场平行时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磁通量最小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磁通量的变化率最大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此时电动势最大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线圈平面与磁场垂直时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通过线圈的磁通量变化率为零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线圈平面与磁场平行时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通过线圈的磁通量为零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24解析.eps" descr="id:2147489949;FounderCES"/>
          <p:cNvPicPr/>
          <p:nvPr/>
        </p:nvPicPr>
        <p:blipFill>
          <a:blip r:embed="rId1"/>
          <a:stretch>
            <a:fillRect/>
          </a:stretch>
        </p:blipFill>
        <p:spPr>
          <a:xfrm>
            <a:off x="497192" y="936713"/>
            <a:ext cx="826824" cy="295189"/>
          </a:xfrm>
          <a:prstGeom prst="rect">
            <a:avLst/>
          </a:prstGeom>
        </p:spPr>
      </p:pic>
      <p:pic>
        <p:nvPicPr>
          <p:cNvPr id="5" name="qw2.jpg" descr="id:2147492453;FounderCES"/>
          <p:cNvPicPr/>
          <p:nvPr/>
        </p:nvPicPr>
        <p:blipFill>
          <a:blip r:embed="rId2"/>
          <a:stretch>
            <a:fillRect/>
          </a:stretch>
        </p:blipFill>
        <p:spPr>
          <a:xfrm>
            <a:off x="5099952" y="3212976"/>
            <a:ext cx="2007652" cy="2518399"/>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980728"/>
            <a:ext cx="11485848" cy="3415030"/>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正弦式交变电流电动势瞬时值表达式的基本方法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确定从线圈转动到哪个位置开始计时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以确定瞬时值表达式是按正弦规律变化还是按余弦规律变化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确定线圈转动的角速度</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确定感应电动势的峰值</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nBSω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写出瞬时值表达式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顿有所悟.eps" descr="id:2147490026;FounderCES"/>
          <p:cNvPicPr/>
          <p:nvPr/>
        </p:nvPicPr>
        <p:blipFill>
          <a:blip r:embed="rId1"/>
          <a:stretch>
            <a:fillRect/>
          </a:stretch>
        </p:blipFill>
        <p:spPr>
          <a:xfrm>
            <a:off x="478582" y="1116661"/>
            <a:ext cx="1793220" cy="39347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695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正弦</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式交变电流的图像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正弦式交变电流的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随时间的变化情况可以在图像上表示出来，图像描述的是相应物理量随时间变化的规律，是正弦曲线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如图所示是正弦式交变电流的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92481;FounderCES"/>
          <p:cNvPicPr/>
          <p:nvPr/>
        </p:nvPicPr>
        <p:blipFill>
          <a:blip r:embed="rId1"/>
          <a:stretch>
            <a:fillRect/>
          </a:stretch>
        </p:blipFill>
        <p:spPr>
          <a:xfrm>
            <a:off x="469251" y="908720"/>
            <a:ext cx="980430" cy="344346"/>
          </a:xfrm>
          <a:prstGeom prst="rect">
            <a:avLst/>
          </a:prstGeom>
        </p:spPr>
      </p:pic>
      <p:pic>
        <p:nvPicPr>
          <p:cNvPr id="4" name="f287.jpg" descr="id:2147492488;FounderCES"/>
          <p:cNvPicPr/>
          <p:nvPr/>
        </p:nvPicPr>
        <p:blipFill>
          <a:blip r:embed="rId2"/>
          <a:stretch>
            <a:fillRect/>
          </a:stretch>
        </p:blipFill>
        <p:spPr>
          <a:xfrm>
            <a:off x="4943078" y="3028075"/>
            <a:ext cx="2520280" cy="1946535"/>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600144"/>
            <a:ext cx="1266939" cy="350171"/>
          </a:xfrm>
          <a:prstGeom prst="rect">
            <a:avLst/>
          </a:prstGeom>
        </p:spPr>
      </p:pic>
      <p:sp>
        <p:nvSpPr>
          <p:cNvPr id="7" name="内容占位符 6"/>
          <p:cNvSpPr>
            <a:spLocks noGrp="1"/>
          </p:cNvSpPr>
          <p:nvPr>
            <p:ph idx="1"/>
          </p:nvPr>
        </p:nvSpPr>
        <p:spPr>
          <a:xfrm>
            <a:off x="360854" y="1431438"/>
            <a:ext cx="11485848" cy="223824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交变电流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和交变电流的产生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交变电流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交变电流的定义：方向随时间周期性变化的电流，简称交流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直流：方向不随时间变化的电流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310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由图像可以确定的信息</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可以读出正弦式交变电流的电动势峰值</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可根据线圈转至中性面时电动势为零的特点，确定线圈处于中性面的时刻，确定了该时刻，也就确定了磁通量最大的时刻和磁通量变化率最小的时刻，如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可根据线圈转至与磁场平行时感应电动势最大的特点，确定线圈与中性面垂直的时刻，确定了该时刻也就确定了磁通量为零的时刻和磁通量变化率最大的时刻，如</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6387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可以确定某一时刻电动势大小以及某一时刻电动势的变化趋势，如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时刻电动势为零并将反向增大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可以计算出某些时刻的磁通量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或</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的瞬时值，如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den>
                    </m:f>
                  </m:oMath>
                </a14:m>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14:m>
                  <m:oMath xmlns:m="http://schemas.openxmlformats.org/officeDocument/2006/math">
                    <m: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m:t> </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63875"/>
              </a:xfrm>
              <a:blipFill rotWithShape="1">
                <a:blip r:embed="rId1"/>
                <a:stretch>
                  <a:fillRect l="-2" t="-21" r="1" b="21"/>
                </a:stretch>
              </a:blipFill>
            </p:spPr>
            <p:txBody>
              <a:bodyPr/>
              <a:lstStyle/>
              <a:p>
                <a:r>
                  <a:rPr lang="zh-CN" altLang="en-US">
                    <a:noFill/>
                  </a:rPr>
                  <a:t> </a:t>
                </a:r>
              </a:p>
            </p:txBody>
          </p:sp>
        </mc:Fallback>
      </mc:AlternateContent>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正弦式交变电流图像的分析方法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斜率</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截距</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面积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拐点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，并理解其物理意义，一定要把图像与线圈在磁场中的位置对应起来</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二变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：掌握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图与图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图与式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图与物</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之间的变通关系</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例如可借助磁通量随时间变化的图像与电动势随时间变化的图像的关系来分析问题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三判</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：在上述基础上正确分析和判断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一闭合矩形线圈</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绕垂直于磁感线的固定轴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匀速转动，线圈平面位于如图甲所示的匀强磁场中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通过线圈的磁通量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随时间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的变化规律如图乙所示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时刻通过线圈的磁通量变化率最大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时刻线圈中感应电流方向改变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时刻线圈转到与中性面垂直位置处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时刻线圈中感应电动势</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最小</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pic>
        <p:nvPicPr>
          <p:cNvPr id="3" name="24典例3.eps" descr="id:2147490040;FounderCES"/>
          <p:cNvPicPr/>
          <p:nvPr/>
        </p:nvPicPr>
        <p:blipFill>
          <a:blip r:embed="rId1"/>
          <a:stretch>
            <a:fillRect/>
          </a:stretch>
        </p:blipFill>
        <p:spPr>
          <a:xfrm>
            <a:off x="478582" y="902819"/>
            <a:ext cx="1080120" cy="348382"/>
          </a:xfrm>
          <a:prstGeom prst="rect">
            <a:avLst/>
          </a:prstGeom>
        </p:spPr>
      </p:pic>
      <p:pic>
        <p:nvPicPr>
          <p:cNvPr id="5" name="24答案.eps" descr="id:2147489956;FounderCES"/>
          <p:cNvPicPr/>
          <p:nvPr/>
        </p:nvPicPr>
        <p:blipFill>
          <a:blip r:embed="rId2"/>
          <a:stretch>
            <a:fillRect/>
          </a:stretch>
        </p:blipFill>
        <p:spPr>
          <a:xfrm>
            <a:off x="487861" y="4784693"/>
            <a:ext cx="826824" cy="295189"/>
          </a:xfrm>
          <a:prstGeom prst="rect">
            <a:avLst/>
          </a:prstGeom>
        </p:spPr>
      </p:pic>
      <p:sp>
        <p:nvSpPr>
          <p:cNvPr id="6" name="矩形 5"/>
          <p:cNvSpPr/>
          <p:nvPr/>
        </p:nvSpPr>
        <p:spPr>
          <a:xfrm>
            <a:off x="1484103" y="4581128"/>
            <a:ext cx="612668"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BC</a:t>
            </a:r>
            <a:endParaRPr lang="zh-CN" altLang="zh-CN" sz="1050" dirty="0">
              <a:solidFill>
                <a:srgbClr val="000000"/>
              </a:solidFill>
              <a:cs typeface="Times New Roman" panose="02020603050405020304" pitchFamily="18" charset="0"/>
            </a:endParaRPr>
          </a:p>
        </p:txBody>
      </p:sp>
      <p:pic>
        <p:nvPicPr>
          <p:cNvPr id="7" name="djy485.jpg" descr="id:2147492502;FounderCES"/>
          <p:cNvPicPr/>
          <p:nvPr/>
        </p:nvPicPr>
        <p:blipFill>
          <a:blip r:embed="rId3"/>
          <a:stretch>
            <a:fillRect/>
          </a:stretch>
        </p:blipFill>
        <p:spPr>
          <a:xfrm>
            <a:off x="6496452" y="2249650"/>
            <a:ext cx="1565105" cy="1946528"/>
          </a:xfrm>
          <a:prstGeom prst="rect">
            <a:avLst/>
          </a:prstGeom>
        </p:spPr>
      </p:pic>
      <p:pic>
        <p:nvPicPr>
          <p:cNvPr id="8" name="djy486.jpg" descr="id:2147492509;FounderCES"/>
          <p:cNvPicPr/>
          <p:nvPr/>
        </p:nvPicPr>
        <p:blipFill>
          <a:blip r:embed="rId4"/>
          <a:stretch>
            <a:fillRect/>
          </a:stretch>
        </p:blipFill>
        <p:spPr>
          <a:xfrm>
            <a:off x="8831510" y="2492896"/>
            <a:ext cx="2376264" cy="1622318"/>
          </a:xfrm>
          <a:prstGeom prst="rect">
            <a:avLst/>
          </a:prstGeom>
        </p:spPr>
      </p:pic>
      <p:sp>
        <p:nvSpPr>
          <p:cNvPr id="9" name="矩形 8"/>
          <p:cNvSpPr/>
          <p:nvPr/>
        </p:nvSpPr>
        <p:spPr>
          <a:xfrm>
            <a:off x="7031310" y="4133143"/>
            <a:ext cx="3265638" cy="576248"/>
          </a:xfrm>
          <a:prstGeom prst="rect">
            <a:avLst/>
          </a:prstGeom>
        </p:spPr>
        <p:txBody>
          <a:bodyPr wrap="non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9949;FounderCES"/>
          <p:cNvPicPr/>
          <p:nvPr/>
        </p:nvPicPr>
        <p:blipFill>
          <a:blip r:embed="rId1"/>
          <a:stretch>
            <a:fillRect/>
          </a:stretch>
        </p:blipFill>
        <p:spPr>
          <a:xfrm>
            <a:off x="497192" y="936713"/>
            <a:ext cx="826824" cy="295189"/>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486003"/>
                <a:ext cx="11485848" cy="2483309"/>
              </a:xfrm>
            </p:spPr>
            <p:txBody>
              <a:bodyPr/>
              <a:lstStyle/>
              <a:p>
                <a:pPr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t</a:t>
                </a:r>
                <a:r>
                  <a:rPr lang="en-US" altLang="zh-CN" b="1" baseline="-2500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时刻通过线圈的磁通量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的绝对值最大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磁通量变化率</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此时线圈中感应电动势、感应电流为零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感应电流方向改变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时刻线圈中磁通量为零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即线圈转到与中性面垂直位置处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磁通量的变化率最大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即感应电动势最大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486003"/>
                <a:ext cx="11485848" cy="2483309"/>
              </a:xfrm>
              <a:blipFill rotWithShape="1">
                <a:blip r:embed="rId2"/>
                <a:stretch>
                  <a:fillRect l="-2" t="-9" r="1" b="2"/>
                </a:stretch>
              </a:blipFill>
            </p:spPr>
            <p:txBody>
              <a:bodyPr/>
              <a:lstStyle/>
              <a:p>
                <a:r>
                  <a:rPr lang="zh-CN" altLang="en-US">
                    <a:noFill/>
                  </a:rPr>
                  <a:t> </a:t>
                </a:r>
              </a:p>
            </p:txBody>
          </p:sp>
        </mc:Fallback>
      </mc:AlternateContent>
      <p:pic>
        <p:nvPicPr>
          <p:cNvPr id="5" name="djy485.jpg" descr="id:2147492502;FounderCES"/>
          <p:cNvPicPr/>
          <p:nvPr/>
        </p:nvPicPr>
        <p:blipFill>
          <a:blip r:embed="rId3"/>
          <a:stretch>
            <a:fillRect/>
          </a:stretch>
        </p:blipFill>
        <p:spPr>
          <a:xfrm>
            <a:off x="4150990" y="3212976"/>
            <a:ext cx="1565105" cy="1946528"/>
          </a:xfrm>
          <a:prstGeom prst="rect">
            <a:avLst/>
          </a:prstGeom>
        </p:spPr>
      </p:pic>
      <p:pic>
        <p:nvPicPr>
          <p:cNvPr id="6" name="djy486.jpg" descr="id:2147492509;FounderCES"/>
          <p:cNvPicPr/>
          <p:nvPr/>
        </p:nvPicPr>
        <p:blipFill>
          <a:blip r:embed="rId4"/>
          <a:stretch>
            <a:fillRect/>
          </a:stretch>
        </p:blipFill>
        <p:spPr>
          <a:xfrm>
            <a:off x="6486048" y="3456222"/>
            <a:ext cx="2376264" cy="1622318"/>
          </a:xfrm>
          <a:prstGeom prst="rect">
            <a:avLst/>
          </a:prstGeom>
        </p:spPr>
      </p:pic>
      <p:sp>
        <p:nvSpPr>
          <p:cNvPr id="7" name="矩形 6"/>
          <p:cNvSpPr/>
          <p:nvPr/>
        </p:nvSpPr>
        <p:spPr>
          <a:xfrm>
            <a:off x="4685848" y="5096469"/>
            <a:ext cx="3265638" cy="576248"/>
          </a:xfrm>
          <a:prstGeom prst="rect">
            <a:avLst/>
          </a:prstGeom>
        </p:spPr>
        <p:txBody>
          <a:bodyPr wrap="non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6776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交变电流的产生</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典型模型：在匀强磁场中，绕垂直于磁场方向的轴匀速转动的闭合线圈里产生的是交变电流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装置如图所示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1126654" y="2405472"/>
            <a:ext cx="4660148" cy="1924285"/>
          </a:xfrm>
          <a:prstGeom prst="rect">
            <a:avLst/>
          </a:prstGeom>
        </p:spPr>
      </p:pic>
      <p:pic>
        <p:nvPicPr>
          <p:cNvPr id="4" name="图片 3"/>
          <p:cNvPicPr>
            <a:picLocks noChangeAspect="1"/>
          </p:cNvPicPr>
          <p:nvPr/>
        </p:nvPicPr>
        <p:blipFill>
          <a:blip r:embed="rId2"/>
          <a:stretch>
            <a:fillRect/>
          </a:stretch>
        </p:blipFill>
        <p:spPr>
          <a:xfrm>
            <a:off x="6146842" y="2367229"/>
            <a:ext cx="4832746" cy="1935302"/>
          </a:xfrm>
          <a:prstGeom prst="rect">
            <a:avLst/>
          </a:prstGeom>
        </p:spPr>
      </p:pic>
      <p:sp>
        <p:nvSpPr>
          <p:cNvPr id="6" name="矩形 5"/>
          <p:cNvSpPr/>
          <p:nvPr/>
        </p:nvSpPr>
        <p:spPr>
          <a:xfrm>
            <a:off x="2005398" y="4273120"/>
            <a:ext cx="8188460" cy="646331"/>
          </a:xfrm>
          <a:prstGeom prst="rect">
            <a:avLst/>
          </a:prstGeom>
        </p:spPr>
        <p:txBody>
          <a:bodyPr wrap="none">
            <a:spAutoFit/>
          </a:bodyPr>
          <a:lstStyle/>
          <a:p>
            <a:pP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甲</a:t>
            </a:r>
            <a:r>
              <a:rPr lang="zh-CN"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丙</a:t>
            </a:r>
            <a:r>
              <a:rPr lang="en-US" altLang="zh-CN" sz="2400" dirty="0">
                <a:solidFill>
                  <a:srgbClr val="000000"/>
                </a:solidFill>
                <a:cs typeface="Times New Roman" panose="02020603050405020304" pitchFamily="18" charset="0"/>
              </a:rPr>
              <a:t>	</a:t>
            </a:r>
            <a:r>
              <a:rPr lang="en-US" altLang="zh-CN" sz="2400" dirty="0" smtClean="0">
                <a:solidFill>
                  <a:srgbClr val="000000"/>
                </a:solidFill>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丁</a:t>
            </a:r>
            <a:endParaRPr lang="zh-CN" altLang="zh-CN" sz="1050" dirty="0">
              <a:solidFill>
                <a:srgbClr val="000000"/>
              </a:solidFill>
              <a:cs typeface="Times New Roman" panose="02020603050405020304" pitchFamily="18" charset="0"/>
            </a:endParaRPr>
          </a:p>
        </p:txBody>
      </p:sp>
      <p:sp>
        <p:nvSpPr>
          <p:cNvPr id="7" name="内容占位符 1"/>
          <p:cNvSpPr txBox="1"/>
          <p:nvPr/>
        </p:nvSpPr>
        <p:spPr bwMode="auto">
          <a:xfrm>
            <a:off x="360854" y="4868976"/>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中性面：线圈在磁场内转动的过程中，线圈平面与磁场</a:t>
            </a:r>
            <a:r>
              <a:rPr lang="zh-CN" altLang="zh-CN" b="1"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垂直</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时所在的平面</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a:spLocks noGrp="1"/>
              </p:cNvSpPr>
              <p:nvPr>
                <p:ph idx="1"/>
              </p:nvPr>
            </p:nvSpPr>
            <p:spPr>
              <a:xfrm>
                <a:off x="360854" y="830719"/>
                <a:ext cx="11485848" cy="2798458"/>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转动过程中的两个特殊位置</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中性面位置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线圈平面与磁场垂直的位置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线圈经过中性面位置时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电流方向发生改变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线圈转一圈电流方向改变两次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垂直中性面的位置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此时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𝜱</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𝚫</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den>
                    </m:f>
                  </m:oMath>
                </a14:m>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最大</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6" name="内容占位符 1"/>
              <p:cNvSpPr>
                <a:spLocks noRot="1" noChangeAspect="1" noMove="1" noResize="1" noEditPoints="1" noAdjustHandles="1" noChangeArrowheads="1" noChangeShapeType="1" noTextEdit="1"/>
              </p:cNvSpPr>
              <p:nvPr>
                <p:ph idx="1"/>
              </p:nvPr>
            </p:nvSpPr>
            <p:spPr>
              <a:xfrm>
                <a:off x="360854" y="830719"/>
                <a:ext cx="11485848" cy="2798458"/>
              </a:xfrm>
              <a:blipFill rotWithShape="1">
                <a:blip r:embed="rId1"/>
                <a:stretch>
                  <a:fillRect l="-2" t="-5" r="1" b="5"/>
                </a:stretch>
              </a:blipFill>
            </p:spPr>
            <p:txBody>
              <a:bodyPr/>
              <a:lstStyle/>
              <a:p>
                <a:r>
                  <a:rPr lang="zh-CN" altLang="en-US">
                    <a:noFill/>
                  </a:rPr>
                  <a:t> </a:t>
                </a:r>
              </a:p>
            </p:txBody>
          </p:sp>
        </mc:Fallback>
      </mc:AlternateContent>
      <p:pic>
        <p:nvPicPr>
          <p:cNvPr id="4" name="名师点拨.eps" descr="id:2147492291;FounderCES"/>
          <p:cNvPicPr/>
          <p:nvPr/>
        </p:nvPicPr>
        <p:blipFill>
          <a:blip r:embed="rId2"/>
          <a:stretch>
            <a:fillRect/>
          </a:stretch>
        </p:blipFill>
        <p:spPr>
          <a:xfrm>
            <a:off x="525238" y="926452"/>
            <a:ext cx="1872208" cy="43782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1"/>
          <a:stretch>
            <a:fillRect/>
          </a:stretch>
        </p:blipFill>
        <p:spPr>
          <a:xfrm>
            <a:off x="450589" y="918114"/>
            <a:ext cx="1242798" cy="330495"/>
          </a:xfrm>
          <a:prstGeom prst="rect">
            <a:avLst/>
          </a:prstGeom>
        </p:spPr>
      </p:pic>
      <p:sp>
        <p:nvSpPr>
          <p:cNvPr id="2" name="内容占位符 1"/>
          <p:cNvSpPr>
            <a:spLocks noGrp="1"/>
          </p:cNvSpPr>
          <p:nvPr>
            <p:ph idx="1"/>
          </p:nvPr>
        </p:nvSpPr>
        <p:spPr>
          <a:xfrm>
            <a:off x="360854" y="746120"/>
            <a:ext cx="11485848" cy="175432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交变电流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的变化规律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正弦式交变电流</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定义：按正弦规律变化</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的交变电流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叫作正弦式交变电流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，简称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正弦式电流</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27458"/>
            <a:ext cx="11485848" cy="576248"/>
          </a:xfrm>
        </p:spPr>
        <p:txBody>
          <a:bodyPr/>
          <a:lstStyle/>
          <a:p>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函数表达式和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图像</a:t>
            </a: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4" name="表格 3"/>
          <p:cNvGraphicFramePr>
            <a:graphicFrameLocks noGrp="1"/>
          </p:cNvGraphicFramePr>
          <p:nvPr/>
        </p:nvGraphicFramePr>
        <p:xfrm>
          <a:off x="524593" y="1358413"/>
          <a:ext cx="11187237" cy="5109210"/>
        </p:xfrm>
        <a:graphic>
          <a:graphicData uri="http://schemas.openxmlformats.org/drawingml/2006/table">
            <a:tbl>
              <a:tblPr firstRow="1" firstCol="1" bandRow="1"/>
              <a:tblGrid>
                <a:gridCol w="5128229"/>
                <a:gridCol w="6059008"/>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函数表达式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图像</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瞬时电动势</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瞬时电压</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zh-CN"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U</a:t>
                      </a:r>
                      <a:r>
                        <a:rPr lang="en-US" sz="24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ωt</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0">
                <a:tc>
                  <a:txBody>
                    <a:bodyPr/>
                    <a:lstStyle/>
                    <a:p>
                      <a:pPr algn="ctr"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瞬时电流</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I</a:t>
                      </a:r>
                      <a:r>
                        <a:rPr lang="en-US" sz="2400" b="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4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sin </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ωt</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2054" name="f277.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7400680" y="2025206"/>
            <a:ext cx="2347326" cy="1141360"/>
          </a:xfrm>
          <a:prstGeom prst="rect">
            <a:avLst/>
          </a:prstGeom>
          <a:noFill/>
          <a:extLst>
            <a:ext uri="{909E8E84-426E-40DD-AFC4-6F175D3DCCD1}">
              <a14:hiddenFill xmlns:a14="http://schemas.microsoft.com/office/drawing/2010/main">
                <a:solidFill>
                  <a:srgbClr val="FFFFFF"/>
                </a:solidFill>
              </a14:hiddenFill>
            </a:ext>
          </a:extLst>
        </p:spPr>
      </p:pic>
      <p:pic>
        <p:nvPicPr>
          <p:cNvPr id="2053" name="f278.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00680" y="3472016"/>
            <a:ext cx="2368861" cy="11413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f279.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0680" y="5056192"/>
            <a:ext cx="2304256" cy="116289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830719"/>
            <a:ext cx="11485848" cy="2308324"/>
          </a:xfrm>
          <a:solidFill>
            <a:srgbClr val="E3F2E7"/>
          </a:solidFill>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产生正弦式交变电流的条件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线圈绕垂直于匀强磁场的轴匀速转动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与线圈的形状和转轴的位置无关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表达式中</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分别是电动势、电压、电流的峰值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则是这几个量的瞬时值</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名师点拨.eps" descr="id:2147492291;FounderCES"/>
          <p:cNvPicPr/>
          <p:nvPr/>
        </p:nvPicPr>
        <p:blipFill>
          <a:blip r:embed="rId1"/>
          <a:stretch>
            <a:fillRect/>
          </a:stretch>
        </p:blipFill>
        <p:spPr>
          <a:xfrm>
            <a:off x="525238" y="926452"/>
            <a:ext cx="1872208" cy="43782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几种常见的</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交变电流</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3" name="f280a.jpg" descr="id:2147492320;FounderCES"/>
          <p:cNvPicPr/>
          <p:nvPr/>
        </p:nvPicPr>
        <p:blipFill>
          <a:blip r:embed="rId1"/>
          <a:stretch>
            <a:fillRect/>
          </a:stretch>
        </p:blipFill>
        <p:spPr>
          <a:xfrm>
            <a:off x="1702717" y="1628800"/>
            <a:ext cx="1435397" cy="1440160"/>
          </a:xfrm>
          <a:prstGeom prst="rect">
            <a:avLst/>
          </a:prstGeom>
        </p:spPr>
      </p:pic>
      <p:pic>
        <p:nvPicPr>
          <p:cNvPr id="4" name="f280c.jpg" descr="id:2147492327;FounderCES"/>
          <p:cNvPicPr/>
          <p:nvPr/>
        </p:nvPicPr>
        <p:blipFill>
          <a:blip r:embed="rId2"/>
          <a:stretch>
            <a:fillRect/>
          </a:stretch>
        </p:blipFill>
        <p:spPr>
          <a:xfrm>
            <a:off x="7607374" y="1628800"/>
            <a:ext cx="1440160" cy="1440160"/>
          </a:xfrm>
          <a:prstGeom prst="rect">
            <a:avLst/>
          </a:prstGeom>
        </p:spPr>
      </p:pic>
      <p:sp>
        <p:nvSpPr>
          <p:cNvPr id="6" name="矩形 5"/>
          <p:cNvSpPr/>
          <p:nvPr/>
        </p:nvSpPr>
        <p:spPr>
          <a:xfrm>
            <a:off x="353028" y="3140968"/>
            <a:ext cx="4825360"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甲</a:t>
            </a:r>
            <a:r>
              <a:rPr lang="zh-CN" altLang="zh-CN" sz="2400" dirty="0">
                <a:solidFill>
                  <a:srgbClr val="000000"/>
                </a:solidFill>
                <a:cs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家庭电路中的正弦式交变电流</a:t>
            </a:r>
            <a:endParaRPr lang="zh-CN" altLang="zh-CN" sz="1050" dirty="0">
              <a:solidFill>
                <a:srgbClr val="000000"/>
              </a:solidFill>
              <a:cs typeface="Times New Roman" panose="02020603050405020304" pitchFamily="18" charset="0"/>
            </a:endParaRPr>
          </a:p>
        </p:txBody>
      </p:sp>
      <p:sp>
        <p:nvSpPr>
          <p:cNvPr id="8" name="矩形 7"/>
          <p:cNvSpPr/>
          <p:nvPr/>
        </p:nvSpPr>
        <p:spPr>
          <a:xfrm>
            <a:off x="6095206" y="3140968"/>
            <a:ext cx="4515980"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r>
              <a:rPr lang="zh-CN" altLang="zh-CN" sz="2400" dirty="0">
                <a:solidFill>
                  <a:srgbClr val="000000"/>
                </a:solidFill>
                <a:cs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示波器中的锯齿形扫描电流</a:t>
            </a:r>
            <a:endParaRPr lang="zh-CN" altLang="zh-CN" sz="1050" dirty="0">
              <a:solidFill>
                <a:srgbClr val="000000"/>
              </a:solidFill>
              <a:cs typeface="Times New Roman" panose="02020603050405020304" pitchFamily="18" charset="0"/>
            </a:endParaRPr>
          </a:p>
        </p:txBody>
      </p:sp>
      <p:pic>
        <p:nvPicPr>
          <p:cNvPr id="9" name="f280d.jpg" descr="id:2147492334;FounderCES"/>
          <p:cNvPicPr/>
          <p:nvPr/>
        </p:nvPicPr>
        <p:blipFill>
          <a:blip r:embed="rId3"/>
          <a:stretch>
            <a:fillRect/>
          </a:stretch>
        </p:blipFill>
        <p:spPr>
          <a:xfrm>
            <a:off x="1685357" y="3880403"/>
            <a:ext cx="1447688" cy="1447688"/>
          </a:xfrm>
          <a:prstGeom prst="rect">
            <a:avLst/>
          </a:prstGeom>
        </p:spPr>
      </p:pic>
      <p:pic>
        <p:nvPicPr>
          <p:cNvPr id="10" name="f280b.jpg" descr="id:2147492341;FounderCES"/>
          <p:cNvPicPr/>
          <p:nvPr/>
        </p:nvPicPr>
        <p:blipFill>
          <a:blip r:embed="rId4"/>
          <a:stretch>
            <a:fillRect/>
          </a:stretch>
        </p:blipFill>
        <p:spPr>
          <a:xfrm>
            <a:off x="7679382" y="3880403"/>
            <a:ext cx="1442900" cy="1447688"/>
          </a:xfrm>
          <a:prstGeom prst="rect">
            <a:avLst/>
          </a:prstGeom>
        </p:spPr>
      </p:pic>
      <p:sp>
        <p:nvSpPr>
          <p:cNvPr id="12" name="矩形 11"/>
          <p:cNvSpPr/>
          <p:nvPr/>
        </p:nvSpPr>
        <p:spPr>
          <a:xfrm>
            <a:off x="360854" y="5373216"/>
            <a:ext cx="4206601"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丙</a:t>
            </a:r>
            <a:r>
              <a:rPr lang="zh-CN" altLang="zh-CN" sz="2400" dirty="0">
                <a:solidFill>
                  <a:srgbClr val="000000"/>
                </a:solidFill>
                <a:cs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电子计算机中的矩形脉冲</a:t>
            </a:r>
            <a:endParaRPr lang="zh-CN" altLang="zh-CN" sz="1050" dirty="0">
              <a:solidFill>
                <a:srgbClr val="000000"/>
              </a:solidFill>
              <a:cs typeface="Times New Roman" panose="02020603050405020304" pitchFamily="18" charset="0"/>
            </a:endParaRPr>
          </a:p>
        </p:txBody>
      </p:sp>
      <p:sp>
        <p:nvSpPr>
          <p:cNvPr id="14" name="矩形 13"/>
          <p:cNvSpPr/>
          <p:nvPr/>
        </p:nvSpPr>
        <p:spPr>
          <a:xfrm>
            <a:off x="6323788" y="5328091"/>
            <a:ext cx="3587842"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丁</a:t>
            </a:r>
            <a:r>
              <a:rPr lang="zh-CN" altLang="zh-CN" sz="2400" dirty="0">
                <a:solidFill>
                  <a:srgbClr val="000000"/>
                </a:solidFill>
                <a:cs typeface="Times New Roman" panose="02020603050405020304" pitchFamily="18" charset="0"/>
              </a:rPr>
              <a:t>　</a:t>
            </a:r>
            <a:r>
              <a:rPr lang="zh-CN" altLang="zh-CN" sz="2400" dirty="0">
                <a:solidFill>
                  <a:srgbClr val="000000"/>
                </a:solidFill>
                <a:ea typeface="楷体" panose="02010609060101010101" pitchFamily="49" charset="-122"/>
                <a:cs typeface="Times New Roman" panose="02020603050405020304" pitchFamily="18" charset="0"/>
              </a:rPr>
              <a:t>激光通信中的尖脉冲</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知识点3.eps" descr="id:2147489851;FounderCES"/>
          <p:cNvPicPr/>
          <p:nvPr/>
        </p:nvPicPr>
        <p:blipFill>
          <a:blip r:embed="rId1"/>
          <a:stretch>
            <a:fillRect/>
          </a:stretch>
        </p:blipFill>
        <p:spPr>
          <a:xfrm>
            <a:off x="390148" y="908720"/>
            <a:ext cx="1279956" cy="340376"/>
          </a:xfrm>
          <a:prstGeom prst="rect">
            <a:avLst/>
          </a:prstGeom>
        </p:spPr>
      </p:pic>
      <p:sp>
        <p:nvSpPr>
          <p:cNvPr id="3" name="内容占位符 2"/>
          <p:cNvSpPr>
            <a:spLocks noGrp="1"/>
          </p:cNvSpPr>
          <p:nvPr>
            <p:ph idx="1"/>
          </p:nvPr>
        </p:nvSpPr>
        <p:spPr>
          <a:xfrm>
            <a:off x="360854" y="746120"/>
            <a:ext cx="11485848" cy="563118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交流发电机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基本构造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电枢：产生感应电动势的线圈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磁体：用来产生磁场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旋转电枢式发电机：电枢转动，磁极不动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旋转磁极式发电机：电枢不动，磁极转动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发电机的能量</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转换</a:t>
            </a:r>
            <a:endParaRPr lang="en-US"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发电机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转子一般由蒸汽轮机、水轮机等带动，将机械能转化为电能，输送给</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外电路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3956</Words>
  <Application>WPS 演示</Application>
  <PresentationFormat>自定义</PresentationFormat>
  <Paragraphs>168</Paragraphs>
  <Slides>24</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24</vt:i4>
      </vt:variant>
    </vt:vector>
  </HeadingPairs>
  <TitlesOfParts>
    <vt:vector size="37"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398</cp:revision>
  <dcterms:created xsi:type="dcterms:W3CDTF">2020-11-06T05:24:00Z</dcterms:created>
  <dcterms:modified xsi:type="dcterms:W3CDTF">2025-08-06T06:02:31Z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E160DF941078456799D0C77781E02A08_12</vt:lpwstr>
  </property>
</Properties>
</file>